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98" r:id="rId2"/>
    <p:sldId id="308" r:id="rId3"/>
    <p:sldId id="309" r:id="rId4"/>
    <p:sldId id="310" r:id="rId5"/>
    <p:sldId id="312" r:id="rId6"/>
  </p:sldIdLst>
  <p:sldSz cx="5765800" cy="3244850"/>
  <p:notesSz cx="3244850" cy="57658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00DA49"/>
    <a:srgbClr val="CC00CC"/>
    <a:srgbClr val="009231"/>
    <a:srgbClr val="FF19FF"/>
    <a:srgbClr val="007627"/>
    <a:srgbClr val="4978B1"/>
    <a:srgbClr val="E6E6E6"/>
    <a:srgbClr val="DDDDDD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>
        <p:scale>
          <a:sx n="220" d="100"/>
          <a:sy n="220" d="100"/>
        </p:scale>
        <p:origin x="-546" y="-186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1837736" y="1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BD1E8E-000F-4C00-8908-CC8B2900AE9C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5475254"/>
            <a:ext cx="1406221" cy="2905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1837736" y="5475254"/>
            <a:ext cx="1406221" cy="2905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1428D-D79A-4ADE-9EF5-26D177AC6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893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837736" y="1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103188" y="722313"/>
            <a:ext cx="3451226" cy="1943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324307" y="2775708"/>
            <a:ext cx="2596237" cy="22707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5478075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837736" y="5478075"/>
            <a:ext cx="1406221" cy="287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30.01.2026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8759" y="860425"/>
            <a:ext cx="45005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/>
              <a:t>Осуществление производства </a:t>
            </a:r>
            <a:r>
              <a:rPr lang="ru-RU" sz="1300" dirty="0" smtClean="0"/>
              <a:t>по </a:t>
            </a:r>
            <a:r>
              <a:rPr lang="ru-RU" sz="1300" dirty="0"/>
              <a:t>делам </a:t>
            </a:r>
            <a:endParaRPr lang="ru-RU" sz="1300" dirty="0" smtClean="0"/>
          </a:p>
          <a:p>
            <a:r>
              <a:rPr lang="ru-RU" sz="1300" dirty="0" smtClean="0"/>
              <a:t>об </a:t>
            </a:r>
            <a:r>
              <a:rPr lang="ru-RU" sz="1300" dirty="0"/>
              <a:t>административных правонарушениях, предусмотренных статьей 15.37.1 </a:t>
            </a:r>
            <a:r>
              <a:rPr lang="ru-RU" sz="1300" dirty="0" smtClean="0"/>
              <a:t>и 15.49 </a:t>
            </a:r>
          </a:p>
          <a:p>
            <a:r>
              <a:rPr lang="ru-RU" sz="1300" dirty="0" smtClean="0"/>
              <a:t>Кодекса РФ об административных правонарушениях</a:t>
            </a:r>
            <a:endParaRPr lang="ru-RU" sz="13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www.kalmykia.roskazna.gov.ru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Элиста, 2026 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681267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Поваева Саглара Вячеславовна</a:t>
            </a:r>
            <a:endParaRPr lang="ru-RU" sz="900" dirty="0"/>
          </a:p>
          <a:p>
            <a:r>
              <a:rPr lang="ru-RU" sz="700" dirty="0" smtClean="0"/>
              <a:t>заместитель начальника отдела кассового обслуживания исполнения бюджетов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Группа 16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89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730498" y="66714"/>
            <a:ext cx="3019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chemeClr val="accent1">
                    <a:lumMod val="75000"/>
                  </a:schemeClr>
                </a:solidFill>
                <a:cs typeface="Segoe UI Light" panose="020B0502040204020203" pitchFamily="34" charset="0"/>
              </a:rPr>
              <a:t>Штрафы: статья 15.37.1 и 15.49 КоАП</a:t>
            </a:r>
            <a:endParaRPr lang="ru-RU" sz="900" dirty="0">
              <a:solidFill>
                <a:schemeClr val="tx1">
                  <a:lumMod val="65000"/>
                  <a:lumOff val="3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072690"/>
              </p:ext>
            </p:extLst>
          </p:nvPr>
        </p:nvGraphicFramePr>
        <p:xfrm>
          <a:off x="200258" y="708025"/>
          <a:ext cx="5327378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1994"/>
                <a:gridCol w="1987934"/>
                <a:gridCol w="2067450"/>
              </a:tblGrid>
              <a:tr h="46686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Штраф</a:t>
                      </a:r>
                      <a:endParaRPr lang="ru-RU" sz="8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spc="-13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Статья 15.37.1</a:t>
                      </a:r>
                    </a:p>
                    <a:p>
                      <a:pPr algn="ctr"/>
                      <a:r>
                        <a:rPr lang="ru-RU" sz="600" b="1" spc="-13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нарушение требований о ведении раздельного учета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spc="-13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Статья 15.49</a:t>
                      </a:r>
                    </a:p>
                    <a:p>
                      <a:pPr algn="ctr"/>
                      <a:r>
                        <a:rPr lang="ru-RU" sz="600" b="1" spc="-13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нарушение срока утверждения сведений</a:t>
                      </a:r>
                      <a:endParaRPr lang="ru-RU" sz="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6941">
                <a:tc>
                  <a:txBody>
                    <a:bodyPr/>
                    <a:lstStyle/>
                    <a:p>
                      <a:r>
                        <a:rPr lang="ru-RU" sz="800" spc="-13" dirty="0" smtClean="0">
                          <a:cs typeface="Times New Roman" panose="02020603050405020304" pitchFamily="18" charset="0"/>
                        </a:rPr>
                        <a:t>для должностных лиц 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rgbClr val="C00000"/>
                          </a:solidFill>
                        </a:rPr>
                        <a:t>От 10 тыс. руб.</a:t>
                      </a:r>
                      <a:r>
                        <a:rPr lang="ru-RU" sz="800" baseline="0" dirty="0" smtClean="0">
                          <a:solidFill>
                            <a:srgbClr val="C00000"/>
                          </a:solidFill>
                        </a:rPr>
                        <a:t> до 50 тыс. </a:t>
                      </a:r>
                      <a:r>
                        <a:rPr lang="ru-RU" sz="800" baseline="0" dirty="0" smtClean="0">
                          <a:solidFill>
                            <a:srgbClr val="C00000"/>
                          </a:solidFill>
                        </a:rPr>
                        <a:t>руб.</a:t>
                      </a:r>
                      <a:endParaRPr lang="ru-RU" sz="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rgbClr val="C00000"/>
                          </a:solidFill>
                        </a:rPr>
                        <a:t>От 10 тыс. руб.</a:t>
                      </a:r>
                      <a:r>
                        <a:rPr lang="ru-RU" sz="800" baseline="0" dirty="0" smtClean="0">
                          <a:solidFill>
                            <a:srgbClr val="C00000"/>
                          </a:solidFill>
                        </a:rPr>
                        <a:t> до 50 тыс. </a:t>
                      </a:r>
                      <a:r>
                        <a:rPr lang="ru-RU" sz="800" baseline="0" dirty="0" err="1" smtClean="0">
                          <a:solidFill>
                            <a:srgbClr val="C00000"/>
                          </a:solidFill>
                        </a:rPr>
                        <a:t>руб</a:t>
                      </a:r>
                      <a:endParaRPr lang="ru-RU" sz="800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sz="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3869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spc="-13" dirty="0" smtClean="0">
                          <a:cs typeface="Times New Roman" panose="02020603050405020304" pitchFamily="18" charset="0"/>
                        </a:rPr>
                        <a:t>для ИП</a:t>
                      </a:r>
                      <a:endParaRPr lang="ru-RU" sz="800" dirty="0" smtClean="0"/>
                    </a:p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rgbClr val="C00000"/>
                          </a:solidFill>
                        </a:rPr>
                        <a:t>От 1 до 5 процентов от цены контракта (договора, соглашения), но не более 200 тыс. руб.</a:t>
                      </a:r>
                      <a:endParaRPr lang="ru-RU" sz="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rgbClr val="C00000"/>
                          </a:solidFill>
                        </a:rPr>
                        <a:t>От 1 до 5 процентов от цены контракта (договора, соглашения), но не более 500 тыс. </a:t>
                      </a:r>
                      <a:r>
                        <a:rPr lang="ru-RU" sz="800" dirty="0" err="1" smtClean="0">
                          <a:solidFill>
                            <a:srgbClr val="C00000"/>
                          </a:solidFill>
                        </a:rPr>
                        <a:t>руб</a:t>
                      </a:r>
                      <a:endParaRPr lang="ru-RU" sz="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38695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для организаций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rgbClr val="C00000"/>
                          </a:solidFill>
                        </a:rPr>
                        <a:t>От 1 до 5 процентов от цены контракта (договора, соглашения), но не более 500 тыс. руб.</a:t>
                      </a:r>
                      <a:endParaRPr lang="ru-RU" sz="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2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787486" y="27062"/>
            <a:ext cx="3962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spc="-2" dirty="0">
                <a:solidFill>
                  <a:srgbClr val="002060"/>
                </a:solidFill>
                <a:cs typeface="Calibri" panose="020F0502020204030204" pitchFamily="34" charset="0"/>
              </a:rPr>
              <a:t>Порядок осуществления </a:t>
            </a:r>
            <a:r>
              <a:rPr lang="ru-RU" sz="900" b="1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производства</a:t>
            </a:r>
            <a:r>
              <a:rPr lang="en-US" sz="900" b="1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  <a:r>
              <a:rPr lang="ru-RU" sz="900" b="1" spc="-2" dirty="0">
                <a:solidFill>
                  <a:srgbClr val="002060"/>
                </a:solidFill>
                <a:cs typeface="Calibri" panose="020F0502020204030204" pitchFamily="34" charset="0"/>
              </a:rPr>
              <a:t>по делам об </a:t>
            </a:r>
            <a:r>
              <a:rPr lang="ru-RU" sz="900" b="1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АП,</a:t>
            </a:r>
          </a:p>
          <a:p>
            <a:pPr algn="r"/>
            <a:r>
              <a:rPr lang="ru-RU" sz="900" b="1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предусмотренных </a:t>
            </a:r>
            <a:r>
              <a:rPr lang="ru-RU" sz="900" b="1" spc="-2" dirty="0">
                <a:solidFill>
                  <a:srgbClr val="002060"/>
                </a:solidFill>
                <a:cs typeface="Calibri" panose="020F0502020204030204" pitchFamily="34" charset="0"/>
              </a:rPr>
              <a:t>ст. 15.37.1 </a:t>
            </a:r>
            <a:r>
              <a:rPr lang="ru-RU" sz="900" b="1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КоАП</a:t>
            </a:r>
            <a:endParaRPr lang="ru-RU" sz="900" b="1" spc="-2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969880" y="1241425"/>
            <a:ext cx="157671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Составление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Протокола об 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 осуществляется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начальником (заместителем начальника) Отдела 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ТОФК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месту нахождения 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участника казначейского сопровождения</a:t>
            </a:r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Уведомление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составлении Протокола об АП 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указанием информации </a:t>
            </a:r>
          </a:p>
          <a:p>
            <a:pPr algn="ct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месте, дате и времени составления Протокола направляется лицу в отношении которого возбуждается производства </a:t>
            </a:r>
          </a:p>
          <a:p>
            <a:pPr algn="ct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делу об АП.</a:t>
            </a:r>
          </a:p>
          <a:p>
            <a:pPr algn="ctr"/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Протокол об АП подписывается должностным лицом ТОФК, его 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составившим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также лицом, в отношении которого возбуждено дело (законным представителем)</a:t>
            </a:r>
          </a:p>
          <a:p>
            <a:pPr algn="ctr"/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290" y="1281914"/>
            <a:ext cx="9460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 проверки при осуществлении внутреннего государственного  финансового контроля.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78642" y="1241425"/>
            <a:ext cx="100700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Дело рассматривается Руководителем (заместителем руководителя, курирующим казначейское сопровождение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ТОФК</a:t>
            </a:r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Дело рассматривается с участием лица, в отношении которого ведется производство по делу (законного представителя)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11105" y="1241424"/>
            <a:ext cx="101738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(заместитель руководителя, курирующий казначейское сопровождение) </a:t>
            </a:r>
          </a:p>
          <a:p>
            <a:pPr algn="ctr"/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результатам рассмотрения выносится: </a:t>
            </a:r>
          </a:p>
          <a:p>
            <a:pPr algn="ctr"/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 о назначении административного наказания/ постановление о прекращении производства 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делу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АП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787900" y="1241425"/>
            <a:ext cx="79914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исполнением постановлений по АП осуществляет 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ТОФК</a:t>
            </a:r>
            <a:endParaRPr lang="ru-RU" sz="5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1952" y="821979"/>
            <a:ext cx="837928" cy="3810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</a:rPr>
              <a:t>Основание</a:t>
            </a:r>
            <a:endParaRPr lang="ru-RU" sz="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70672" y="821979"/>
            <a:ext cx="940452" cy="3810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</a:rPr>
              <a:t>Протокол</a:t>
            </a:r>
            <a:endParaRPr lang="ru-RU" sz="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76081" y="822325"/>
            <a:ext cx="816167" cy="3810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</a:rPr>
              <a:t>Вынесение решение по делу об АП</a:t>
            </a:r>
            <a:endParaRPr lang="ru-RU" sz="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25477" y="821979"/>
            <a:ext cx="854209" cy="3810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</a:rPr>
              <a:t>Рассмотрение дела об АП</a:t>
            </a:r>
            <a:endParaRPr lang="ru-RU" sz="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87899" y="822325"/>
            <a:ext cx="799145" cy="3810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</a:rPr>
              <a:t>Исполнение решения по делу об АП</a:t>
            </a:r>
            <a:endParaRPr lang="ru-RU" sz="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Блок-схема: узел 24"/>
          <p:cNvSpPr/>
          <p:nvPr/>
        </p:nvSpPr>
        <p:spPr>
          <a:xfrm>
            <a:off x="41541" y="701776"/>
            <a:ext cx="242195" cy="240405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27" name="Блок-схема: узел 26"/>
          <p:cNvSpPr/>
          <p:nvPr/>
        </p:nvSpPr>
        <p:spPr>
          <a:xfrm>
            <a:off x="1149574" y="702122"/>
            <a:ext cx="242195" cy="240405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28" name="Блок-схема: узел 27"/>
          <p:cNvSpPr/>
          <p:nvPr/>
        </p:nvSpPr>
        <p:spPr>
          <a:xfrm>
            <a:off x="2504379" y="701775"/>
            <a:ext cx="242195" cy="240405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29" name="Блок-схема: узел 28"/>
          <p:cNvSpPr/>
          <p:nvPr/>
        </p:nvSpPr>
        <p:spPr>
          <a:xfrm>
            <a:off x="3654983" y="702388"/>
            <a:ext cx="242195" cy="240405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30" name="Блок-схема: узел 29"/>
          <p:cNvSpPr/>
          <p:nvPr/>
        </p:nvSpPr>
        <p:spPr>
          <a:xfrm>
            <a:off x="4666802" y="703181"/>
            <a:ext cx="242195" cy="240405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63451" y="2914453"/>
            <a:ext cx="2541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i="1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* </a:t>
            </a:r>
            <a:r>
              <a:rPr lang="ru-RU" sz="500" i="1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ТОФК – территориальный орган Федерального казначейства </a:t>
            </a:r>
          </a:p>
          <a:p>
            <a:r>
              <a:rPr lang="ru-RU" sz="500" i="1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   АП – административное правонарушение</a:t>
            </a:r>
            <a:endParaRPr lang="ru-RU" sz="500" i="1" spc="-2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370362"/>
            <a:ext cx="57658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50" spc="-2" dirty="0" smtClean="0">
                <a:solidFill>
                  <a:srgbClr val="C00000"/>
                </a:solidFill>
                <a:cs typeface="Calibri" panose="020F0502020204030204" pitchFamily="34" charset="0"/>
              </a:rPr>
              <a:t>за </a:t>
            </a:r>
            <a:r>
              <a:rPr lang="ru-RU" sz="650" spc="-2" dirty="0">
                <a:solidFill>
                  <a:srgbClr val="C00000"/>
                </a:solidFill>
                <a:cs typeface="Calibri" panose="020F0502020204030204" pitchFamily="34" charset="0"/>
              </a:rPr>
              <a:t>нарушение требования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по которым подлежат казначейскому сопровождению</a:t>
            </a:r>
          </a:p>
        </p:txBody>
      </p:sp>
    </p:spTree>
    <p:extLst>
      <p:ext uri="{BB962C8B-B14F-4D97-AF65-F5344CB8AC3E}">
        <p14:creationId xmlns:p14="http://schemas.microsoft.com/office/powerpoint/2010/main" val="364281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303947" y="0"/>
            <a:ext cx="446718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b="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</a:t>
            </a:r>
            <a:r>
              <a:rPr lang="ru-RU" sz="700" b="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взаимодействия </a:t>
            </a:r>
            <a:r>
              <a:rPr lang="ru-RU" sz="700" b="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при осуществлении ТОФК производства</a:t>
            </a:r>
            <a:r>
              <a:rPr lang="en-US" sz="700" b="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700" b="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статьей 15.49 КоАП за нарушение срока утверждения сведений об </a:t>
            </a:r>
            <a:r>
              <a:rPr lang="ru-RU" sz="700" b="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 со </a:t>
            </a:r>
            <a:r>
              <a:rPr lang="ru-RU" sz="700" b="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подлежащими казначейскому сопровождению</a:t>
            </a:r>
            <a:endParaRPr lang="ru-RU" sz="700" b="1" spc="-2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1762" y="1104332"/>
            <a:ext cx="682740" cy="24645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</a:rPr>
              <a:t>Событие:</a:t>
            </a:r>
            <a:endParaRPr lang="ru-RU" sz="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96490" y="1104332"/>
            <a:ext cx="854209" cy="25668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</a:rPr>
              <a:t>Действие:</a:t>
            </a:r>
            <a:endParaRPr lang="ru-RU" sz="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07" y="2967507"/>
            <a:ext cx="20392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* </a:t>
            </a:r>
            <a:r>
              <a:rPr lang="ru-RU" sz="500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ТОФК – территориальный орган Федерального казначейства </a:t>
            </a:r>
          </a:p>
          <a:p>
            <a:r>
              <a:rPr lang="ru-RU" sz="500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   АП – административное правонарушение</a:t>
            </a:r>
            <a:endParaRPr lang="ru-RU" sz="500" spc="-2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1209" y="1345925"/>
            <a:ext cx="763845" cy="138221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>
                <a:lumMod val="50000"/>
              </a:schemeClr>
            </a:solidFill>
          </a:ln>
          <a:effectLst>
            <a:outerShdw blurRad="40000" dist="20000" dir="5400000" sx="200000" sy="200000" rotWithShape="0">
              <a:srgbClr val="000000">
                <a:alpha val="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289" tIns="5289" rIns="5289" bIns="5289" numCol="1" spcCol="661" anchor="ctr" anchorCtr="0">
            <a:noAutofit/>
          </a:bodyPr>
          <a:lstStyle/>
          <a:p>
            <a:pPr marL="54064" indent="-54064" algn="ctr" defTabSz="369141">
              <a:lnSpc>
                <a:spcPct val="90000"/>
              </a:lnSpc>
              <a:buFontTx/>
              <a:buAutoNum type="arabicPeriod"/>
            </a:pP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54064" indent="-54064" algn="ctr" defTabSz="369141">
              <a:lnSpc>
                <a:spcPct val="90000"/>
              </a:lnSpc>
              <a:buFontTx/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54064" indent="-54064" algn="ctr" defTabSz="369141">
              <a:lnSpc>
                <a:spcPct val="90000"/>
              </a:lnSpc>
              <a:buFontTx/>
              <a:buAutoNum type="arabicPeriod"/>
            </a:pP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формирование уведомления о нарушении срока утверждения Сведений</a:t>
            </a:r>
          </a:p>
          <a:p>
            <a:pPr algn="ctr" defTabSz="369141">
              <a:lnSpc>
                <a:spcPct val="90000"/>
              </a:lnSpc>
            </a:pPr>
            <a:r>
              <a:rPr lang="ru-RU" sz="5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  в </a:t>
            </a: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личных кабинетах ТОФК и Заказчика</a:t>
            </a:r>
            <a:b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ПУР КС ГИИС ЭБ</a:t>
            </a:r>
          </a:p>
          <a:p>
            <a:pPr defTabSz="369141">
              <a:lnSpc>
                <a:spcPct val="90000"/>
              </a:lnSpc>
            </a:pPr>
            <a:endParaRPr lang="en-US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1902129" y="1347237"/>
            <a:ext cx="1106748" cy="149412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289" tIns="5289" rIns="5289" bIns="5289" numCol="1" spcCol="661" anchor="ctr" anchorCtr="0">
            <a:noAutofit/>
          </a:bodyPr>
          <a:lstStyle/>
          <a:p>
            <a:pPr marL="108128" indent="-108128" defTabSz="193799">
              <a:lnSpc>
                <a:spcPct val="90000"/>
              </a:lnSpc>
              <a:buAutoNum type="arabicPeriod"/>
            </a:pP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</a:t>
            </a:r>
            <a:r>
              <a:rPr lang="ru-RU" sz="5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</a:t>
            </a: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правонарушении – начальник (заместитель начальника) Отдела </a:t>
            </a:r>
            <a:r>
              <a:rPr lang="ru-RU" sz="5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</a:t>
            </a: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108128" indent="-108128" defTabSz="193799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108128" indent="-108128" defTabSz="193799">
              <a:lnSpc>
                <a:spcPct val="90000"/>
              </a:lnSpc>
              <a:buFontTx/>
              <a:buAutoNum type="arabicPeriod"/>
            </a:pP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108128" indent="-108128" defTabSz="193799">
              <a:lnSpc>
                <a:spcPct val="90000"/>
              </a:lnSpc>
              <a:buFontTx/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108128" indent="-108128" defTabSz="193799">
              <a:lnSpc>
                <a:spcPct val="90000"/>
              </a:lnSpc>
              <a:buAutoNum type="arabicPeriod"/>
            </a:pP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РФ, направляет документы в ТОФК по месту нахождения Заказчика или в Управление казначейского сопровождения в части ГРБС ФБ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4389355" y="1345925"/>
            <a:ext cx="1004587" cy="138457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289" tIns="5289" rIns="5289" bIns="5289" numCol="1" spcCol="661" anchor="ctr" anchorCtr="0">
            <a:noAutofit/>
          </a:bodyPr>
          <a:lstStyle/>
          <a:p>
            <a:pPr marL="108128" indent="-108128" defTabSz="193799">
              <a:lnSpc>
                <a:spcPct val="90000"/>
              </a:lnSpc>
              <a:buAutoNum type="arabicPeriod"/>
            </a:pP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</a:t>
            </a:r>
            <a:r>
              <a:rPr lang="ru-RU" sz="5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</a:t>
            </a: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108128" indent="-108128" defTabSz="193799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108128" indent="-108128" defTabSz="193799">
              <a:lnSpc>
                <a:spcPct val="90000"/>
              </a:lnSpc>
              <a:buAutoNum type="arabicPeriod"/>
            </a:pPr>
            <a:r>
              <a:rPr lang="ru-RU" sz="50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108128" indent="-108128" defTabSz="193799">
              <a:lnSpc>
                <a:spcPct val="90000"/>
              </a:lnSpc>
              <a:buAutoNum type="arabicPeriod"/>
            </a:pPr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13910" y="487804"/>
            <a:ext cx="2571061" cy="629960"/>
          </a:xfrm>
          <a:prstGeom prst="roundRect">
            <a:avLst/>
          </a:prstGeom>
          <a:solidFill>
            <a:srgbClr val="D9F1FF"/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9011" rtlCol="0" anchor="ctr">
            <a:spAutoFit/>
          </a:bodyPr>
          <a:lstStyle/>
          <a:p>
            <a:pPr algn="ctr" defTabSz="195231" hangingPunct="0"/>
            <a:endParaRPr lang="ru-RU" sz="3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195231" hangingPunct="0"/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195231" hangingPunct="0"/>
            <a:r>
              <a:rPr lang="ru-RU" sz="700" dirty="0">
                <a:solidFill>
                  <a:prstClr val="black"/>
                </a:solidFill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казначейства,</a:t>
            </a:r>
            <a:br>
              <a:rPr lang="ru-RU" sz="700" dirty="0">
                <a:solidFill>
                  <a:prstClr val="black"/>
                </a:solidFill>
                <a:cs typeface="Segoe UI Light" panose="020B0502040204020203" pitchFamily="34" charset="0"/>
                <a:sym typeface="Helvetica Neue Medium"/>
              </a:rPr>
            </a:br>
            <a:r>
              <a:rPr lang="ru-RU" sz="700" dirty="0">
                <a:solidFill>
                  <a:prstClr val="black"/>
                </a:solidFill>
                <a:cs typeface="Segoe UI Light" panose="020B0502040204020203" pitchFamily="34" charset="0"/>
                <a:sym typeface="Helvetica Neue Medium"/>
              </a:rPr>
              <a:t> в котором открыт  л/с </a:t>
            </a:r>
            <a:r>
              <a:rPr lang="ru-RU" sz="700" dirty="0" smtClean="0">
                <a:solidFill>
                  <a:prstClr val="black"/>
                </a:solidFill>
                <a:cs typeface="Segoe UI Light" panose="020B0502040204020203" pitchFamily="34" charset="0"/>
                <a:sym typeface="Helvetica Neue Medium"/>
              </a:rPr>
              <a:t>УКС</a:t>
            </a:r>
          </a:p>
          <a:p>
            <a:pPr algn="ctr" defTabSz="195231" hangingPunct="0"/>
            <a:r>
              <a:rPr lang="ru-RU" sz="600" i="1" dirty="0" smtClean="0">
                <a:solidFill>
                  <a:prstClr val="black"/>
                </a:solidFill>
                <a:cs typeface="Segoe UI Light" panose="020B0502040204020203" pitchFamily="34" charset="0"/>
                <a:sym typeface="Helvetica Neue Medium"/>
              </a:rPr>
              <a:t>(лицевой счет заказчика и УКС открыт в одном ТОФК)</a:t>
            </a:r>
            <a:endParaRPr lang="ru-RU" sz="600" i="1" dirty="0" smtClean="0">
              <a:solidFill>
                <a:prstClr val="black"/>
              </a:solidFill>
              <a:cs typeface="Segoe UI Light" panose="020B0502040204020203" pitchFamily="34" charset="0"/>
              <a:sym typeface="Helvetica Neue Medium"/>
            </a:endParaRPr>
          </a:p>
          <a:p>
            <a:pPr algn="ctr" defTabSz="195231" hangingPunct="0"/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195231" hangingPunct="0"/>
            <a:endParaRPr lang="ru-RU" sz="3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035300" y="546148"/>
            <a:ext cx="2541728" cy="5107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9011" rtlCol="0" anchor="ctr">
            <a:spAutoFit/>
          </a:bodyPr>
          <a:lstStyle/>
          <a:p>
            <a:pPr algn="ctr" defTabSz="195231" hangingPunct="0"/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195231" hangingPunct="0"/>
            <a:endParaRPr lang="ru-RU" sz="3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195231" hangingPunct="0"/>
            <a:r>
              <a:rPr lang="ru-RU" sz="700" dirty="0">
                <a:solidFill>
                  <a:prstClr val="black"/>
                </a:solidFill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700" dirty="0" smtClean="0">
                <a:solidFill>
                  <a:prstClr val="black"/>
                </a:solidFill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700" dirty="0">
                <a:solidFill>
                  <a:prstClr val="black"/>
                </a:solidFill>
                <a:cs typeface="Segoe UI Light" panose="020B0502040204020203" pitchFamily="34" charset="0"/>
                <a:sym typeface="Helvetica Neue Medium"/>
              </a:rPr>
              <a:t>казначейства</a:t>
            </a:r>
          </a:p>
          <a:p>
            <a:pPr algn="ctr"/>
            <a:r>
              <a:rPr lang="ru-RU" sz="700" dirty="0">
                <a:solidFill>
                  <a:prstClr val="black"/>
                </a:solidFill>
                <a:cs typeface="Segoe UI Light" panose="020B0502040204020203" pitchFamily="34" charset="0"/>
                <a:sym typeface="Helvetica Neue Medium"/>
              </a:rPr>
              <a:t>(по месту нахождения Заказчика)</a:t>
            </a:r>
          </a:p>
          <a:p>
            <a:endParaRPr lang="ru-RU" sz="5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3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798120" y="755818"/>
            <a:ext cx="23718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43301" y="1772852"/>
            <a:ext cx="609600" cy="420649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Отдел ТОФК</a:t>
            </a:r>
            <a:endParaRPr lang="ru-RU" sz="7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416300" y="1775093"/>
            <a:ext cx="609600" cy="420649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Отдел ТОФК</a:t>
            </a:r>
            <a:endParaRPr lang="ru-RU" sz="7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451176" y="1104435"/>
            <a:ext cx="854209" cy="25668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</a:rPr>
              <a:t>Действие:</a:t>
            </a:r>
            <a:endParaRPr lang="ru-RU" sz="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Прямая со стрелкой 5"/>
          <p:cNvCxnSpPr>
            <a:endCxn id="4" idx="1"/>
          </p:cNvCxnSpPr>
          <p:nvPr/>
        </p:nvCxnSpPr>
        <p:spPr>
          <a:xfrm flipV="1">
            <a:off x="835054" y="1983177"/>
            <a:ext cx="208247" cy="2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4038124" y="1969375"/>
            <a:ext cx="351231" cy="115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endCxn id="37" idx="1"/>
          </p:cNvCxnSpPr>
          <p:nvPr/>
        </p:nvCxnSpPr>
        <p:spPr>
          <a:xfrm>
            <a:off x="3021913" y="1980893"/>
            <a:ext cx="394387" cy="4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V="1">
            <a:off x="1661904" y="1983176"/>
            <a:ext cx="230396" cy="44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266871" y="2978636"/>
            <a:ext cx="3260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Отдел ТОФК – отдел кассового исполнения бюджетов и Отдел № 14 </a:t>
            </a:r>
          </a:p>
          <a:p>
            <a:r>
              <a:rPr lang="ru-RU" sz="500" spc="-2" dirty="0" smtClean="0">
                <a:solidFill>
                  <a:srgbClr val="002060"/>
                </a:solidFill>
                <a:cs typeface="Calibri" panose="020F0502020204030204" pitchFamily="34" charset="0"/>
              </a:rPr>
              <a:t>   </a:t>
            </a:r>
            <a:endParaRPr lang="ru-RU" sz="500" spc="-2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1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0" y="1470025"/>
            <a:ext cx="576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Группа 16"/>
          <p:cNvGrpSpPr/>
          <p:nvPr/>
        </p:nvGrpSpPr>
        <p:grpSpPr>
          <a:xfrm>
            <a:off x="139700" y="50146"/>
            <a:ext cx="1618536" cy="337979"/>
            <a:chOff x="1147026" y="45998"/>
            <a:chExt cx="1618536" cy="337979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026" y="62566"/>
              <a:ext cx="288073" cy="3214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299698" y="45998"/>
              <a:ext cx="146586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УПРАВЛЕНИЕ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ФЕДЕРАЛЬНОГО КАЗНАЧЕЙСТВА </a:t>
              </a:r>
            </a:p>
            <a:p>
              <a:pPr algn="ctr"/>
              <a:r>
                <a:rPr lang="ru-RU" sz="500" b="1" dirty="0" smtClean="0">
                  <a:solidFill>
                    <a:schemeClr val="tx2"/>
                  </a:solidFill>
                  <a:latin typeface="+mj-lt"/>
                </a:rPr>
                <a:t>ПО РЕСПУБЛИКЕ КАЛМЫКИЯ</a:t>
              </a:r>
              <a:endParaRPr lang="ru-RU" sz="500" b="1" dirty="0">
                <a:solidFill>
                  <a:schemeClr val="tx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93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2124</TotalTime>
  <Words>617</Words>
  <Application>Microsoft Office PowerPoint</Application>
  <PresentationFormat>Произвольный</PresentationFormat>
  <Paragraphs>110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Нусхинова Лариса Николаевна</cp:lastModifiedBy>
  <cp:revision>331</cp:revision>
  <cp:lastPrinted>2023-04-04T12:01:52Z</cp:lastPrinted>
  <dcterms:created xsi:type="dcterms:W3CDTF">2019-07-31T16:47:50Z</dcterms:created>
  <dcterms:modified xsi:type="dcterms:W3CDTF">2026-01-30T07:26:14Z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